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  <p:sldMasterId id="2147483673" r:id="rId2"/>
    <p:sldMasterId id="2147483685" r:id="rId3"/>
  </p:sldMasterIdLst>
  <p:notesMasterIdLst>
    <p:notesMasterId r:id="rId20"/>
  </p:notesMasterIdLst>
  <p:handoutMasterIdLst>
    <p:handoutMasterId r:id="rId21"/>
  </p:handoutMasterIdLst>
  <p:sldIdLst>
    <p:sldId id="261" r:id="rId4"/>
    <p:sldId id="263" r:id="rId5"/>
    <p:sldId id="276" r:id="rId6"/>
    <p:sldId id="281" r:id="rId7"/>
    <p:sldId id="298" r:id="rId8"/>
    <p:sldId id="262" r:id="rId9"/>
    <p:sldId id="259" r:id="rId10"/>
    <p:sldId id="274" r:id="rId11"/>
    <p:sldId id="264" r:id="rId12"/>
    <p:sldId id="268" r:id="rId13"/>
    <p:sldId id="313" r:id="rId14"/>
    <p:sldId id="291" r:id="rId15"/>
    <p:sldId id="304" r:id="rId16"/>
    <p:sldId id="270" r:id="rId17"/>
    <p:sldId id="271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C79AF9-ACC2-4598-B45C-8160F26914BE}" v="3" dt="2023-07-09T21:35:42.3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7013" autoAdjust="0"/>
  </p:normalViewPr>
  <p:slideViewPr>
    <p:cSldViewPr snapToGrid="0">
      <p:cViewPr varScale="1">
        <p:scale>
          <a:sx n="71" d="100"/>
          <a:sy n="71" d="100"/>
        </p:scale>
        <p:origin x="1073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023FD06E-B2FD-439B-8C59-D2527B354BB6}"/>
    <pc:docChg chg="custSel addSld modSld">
      <pc:chgData name="Kal Rabb" userId="3edf06299a4717ec" providerId="LiveId" clId="{023FD06E-B2FD-439B-8C59-D2527B354BB6}" dt="2020-11-23T21:07:38.184" v="684"/>
      <pc:docMkLst>
        <pc:docMk/>
      </pc:docMkLst>
      <pc:sldChg chg="modSp mod">
        <pc:chgData name="Kal Rabb" userId="3edf06299a4717ec" providerId="LiveId" clId="{023FD06E-B2FD-439B-8C59-D2527B354BB6}" dt="2020-11-23T21:00:35.918" v="223" actId="20577"/>
        <pc:sldMkLst>
          <pc:docMk/>
          <pc:sldMk cId="1980112792" sldId="263"/>
        </pc:sldMkLst>
        <pc:spChg chg="mod">
          <ac:chgData name="Kal Rabb" userId="3edf06299a4717ec" providerId="LiveId" clId="{023FD06E-B2FD-439B-8C59-D2527B354BB6}" dt="2020-11-23T21:00:35.918" v="223" actId="20577"/>
          <ac:spMkLst>
            <pc:docMk/>
            <pc:sldMk cId="1980112792" sldId="263"/>
            <ac:spMk id="3" creationId="{00000000-0000-0000-0000-000000000000}"/>
          </ac:spMkLst>
        </pc:spChg>
      </pc:sldChg>
      <pc:sldChg chg="addSp modSp new mod modClrScheme modAnim chgLayout">
        <pc:chgData name="Kal Rabb" userId="3edf06299a4717ec" providerId="LiveId" clId="{023FD06E-B2FD-439B-8C59-D2527B354BB6}" dt="2020-11-23T21:07:38.184" v="684"/>
        <pc:sldMkLst>
          <pc:docMk/>
          <pc:sldMk cId="357145602" sldId="275"/>
        </pc:sldMkLst>
        <pc:spChg chg="add mod">
          <ac:chgData name="Kal Rabb" userId="3edf06299a4717ec" providerId="LiveId" clId="{023FD06E-B2FD-439B-8C59-D2527B354BB6}" dt="2020-11-23T21:01:23.057" v="232" actId="20577"/>
          <ac:spMkLst>
            <pc:docMk/>
            <pc:sldMk cId="357145602" sldId="275"/>
            <ac:spMk id="2" creationId="{D4050027-2746-401A-9F58-80106DB7CDCF}"/>
          </ac:spMkLst>
        </pc:spChg>
        <pc:spChg chg="add mod">
          <ac:chgData name="Kal Rabb" userId="3edf06299a4717ec" providerId="LiveId" clId="{023FD06E-B2FD-439B-8C59-D2527B354BB6}" dt="2020-11-23T21:07:04.832" v="664" actId="20577"/>
          <ac:spMkLst>
            <pc:docMk/>
            <pc:sldMk cId="357145602" sldId="275"/>
            <ac:spMk id="3" creationId="{3CA318FB-DF86-4E93-8A2E-31ABC4099C27}"/>
          </ac:spMkLst>
        </pc:spChg>
        <pc:spChg chg="add mod">
          <ac:chgData name="Kal Rabb" userId="3edf06299a4717ec" providerId="LiveId" clId="{023FD06E-B2FD-439B-8C59-D2527B354BB6}" dt="2020-11-23T21:07:31.178" v="683" actId="20577"/>
          <ac:spMkLst>
            <pc:docMk/>
            <pc:sldMk cId="357145602" sldId="275"/>
            <ac:spMk id="4" creationId="{E779F146-3CAE-4B89-A921-5E7F97FC3DD1}"/>
          </ac:spMkLst>
        </pc:spChg>
      </pc:sldChg>
    </pc:docChg>
  </pc:docChgLst>
  <pc:docChgLst>
    <pc:chgData name="Kal Rabb" userId="3edf06299a4717ec" providerId="LiveId" clId="{70D881C1-FD45-427F-ABB2-BF705AFE2963}"/>
    <pc:docChg chg="custSel addSld modSld sldOrd">
      <pc:chgData name="Kal Rabb" userId="3edf06299a4717ec" providerId="LiveId" clId="{70D881C1-FD45-427F-ABB2-BF705AFE2963}" dt="2021-05-26T14:10:48.092" v="571" actId="20577"/>
      <pc:docMkLst>
        <pc:docMk/>
      </pc:docMkLst>
      <pc:sldChg chg="modSp mod">
        <pc:chgData name="Kal Rabb" userId="3edf06299a4717ec" providerId="LiveId" clId="{70D881C1-FD45-427F-ABB2-BF705AFE2963}" dt="2021-05-26T13:40:50.297" v="51" actId="20577"/>
        <pc:sldMkLst>
          <pc:docMk/>
          <pc:sldMk cId="1980112792" sldId="263"/>
        </pc:sldMkLst>
        <pc:spChg chg="mod">
          <ac:chgData name="Kal Rabb" userId="3edf06299a4717ec" providerId="LiveId" clId="{70D881C1-FD45-427F-ABB2-BF705AFE2963}" dt="2021-05-26T13:40:50.297" v="51" actId="20577"/>
          <ac:spMkLst>
            <pc:docMk/>
            <pc:sldMk cId="1980112792" sldId="263"/>
            <ac:spMk id="3" creationId="{00000000-0000-0000-0000-000000000000}"/>
          </ac:spMkLst>
        </pc:spChg>
      </pc:sldChg>
      <pc:sldChg chg="modSp mod">
        <pc:chgData name="Kal Rabb" userId="3edf06299a4717ec" providerId="LiveId" clId="{70D881C1-FD45-427F-ABB2-BF705AFE2963}" dt="2021-05-26T14:10:48.092" v="571" actId="20577"/>
        <pc:sldMkLst>
          <pc:docMk/>
          <pc:sldMk cId="357145602" sldId="275"/>
        </pc:sldMkLst>
        <pc:spChg chg="mod">
          <ac:chgData name="Kal Rabb" userId="3edf06299a4717ec" providerId="LiveId" clId="{70D881C1-FD45-427F-ABB2-BF705AFE2963}" dt="2021-05-26T14:10:48.092" v="571" actId="20577"/>
          <ac:spMkLst>
            <pc:docMk/>
            <pc:sldMk cId="357145602" sldId="275"/>
            <ac:spMk id="2" creationId="{D4050027-2746-401A-9F58-80106DB7CDCF}"/>
          </ac:spMkLst>
        </pc:spChg>
      </pc:sldChg>
      <pc:sldChg chg="modSp new mod ord">
        <pc:chgData name="Kal Rabb" userId="3edf06299a4717ec" providerId="LiveId" clId="{70D881C1-FD45-427F-ABB2-BF705AFE2963}" dt="2021-05-26T14:10:16.217" v="557" actId="5793"/>
        <pc:sldMkLst>
          <pc:docMk/>
          <pc:sldMk cId="1842169317" sldId="276"/>
        </pc:sldMkLst>
        <pc:spChg chg="mod">
          <ac:chgData name="Kal Rabb" userId="3edf06299a4717ec" providerId="LiveId" clId="{70D881C1-FD45-427F-ABB2-BF705AFE2963}" dt="2021-05-26T13:42:16.541" v="257" actId="20577"/>
          <ac:spMkLst>
            <pc:docMk/>
            <pc:sldMk cId="1842169317" sldId="276"/>
            <ac:spMk id="2" creationId="{43466EAE-A1D7-427A-BD1A-9F337919E4B0}"/>
          </ac:spMkLst>
        </pc:spChg>
        <pc:spChg chg="mod">
          <ac:chgData name="Kal Rabb" userId="3edf06299a4717ec" providerId="LiveId" clId="{70D881C1-FD45-427F-ABB2-BF705AFE2963}" dt="2021-05-26T14:10:16.217" v="557" actId="5793"/>
          <ac:spMkLst>
            <pc:docMk/>
            <pc:sldMk cId="1842169317" sldId="276"/>
            <ac:spMk id="3" creationId="{DBE0666B-07F1-4346-B0EB-1AF14353C063}"/>
          </ac:spMkLst>
        </pc:spChg>
      </pc:sldChg>
    </pc:docChg>
  </pc:docChgLst>
  <pc:docChgLst>
    <pc:chgData name="Kal Rabb" userId="3edf06299a4717ec" providerId="LiveId" clId="{FBF8AFAB-F3EC-4D4E-8830-61AB1F134A7E}"/>
    <pc:docChg chg="custSel addSld modSld">
      <pc:chgData name="Kal Rabb" userId="3edf06299a4717ec" providerId="LiveId" clId="{FBF8AFAB-F3EC-4D4E-8830-61AB1F134A7E}" dt="2019-02-26T15:13:28.342" v="480" actId="5793"/>
      <pc:docMkLst>
        <pc:docMk/>
      </pc:docMkLst>
      <pc:sldChg chg="addSp modSp add">
        <pc:chgData name="Kal Rabb" userId="3edf06299a4717ec" providerId="LiveId" clId="{FBF8AFAB-F3EC-4D4E-8830-61AB1F134A7E}" dt="2019-02-26T15:13:28.342" v="480" actId="5793"/>
        <pc:sldMkLst>
          <pc:docMk/>
          <pc:sldMk cId="3651789012" sldId="274"/>
        </pc:sldMkLst>
        <pc:spChg chg="mod">
          <ac:chgData name="Kal Rabb" userId="3edf06299a4717ec" providerId="LiveId" clId="{FBF8AFAB-F3EC-4D4E-8830-61AB1F134A7E}" dt="2019-02-26T15:09:12.365" v="23" actId="20577"/>
          <ac:spMkLst>
            <pc:docMk/>
            <pc:sldMk cId="3651789012" sldId="274"/>
            <ac:spMk id="2" creationId="{919C1943-CCDB-4DC1-991E-53E3F96DA682}"/>
          </ac:spMkLst>
        </pc:spChg>
        <pc:spChg chg="mod">
          <ac:chgData name="Kal Rabb" userId="3edf06299a4717ec" providerId="LiveId" clId="{FBF8AFAB-F3EC-4D4E-8830-61AB1F134A7E}" dt="2019-02-26T15:12:20.268" v="396" actId="27636"/>
          <ac:spMkLst>
            <pc:docMk/>
            <pc:sldMk cId="3651789012" sldId="274"/>
            <ac:spMk id="3" creationId="{1A1D4A85-E705-45F6-BE51-C801797BB40F}"/>
          </ac:spMkLst>
        </pc:spChg>
        <pc:spChg chg="add mod">
          <ac:chgData name="Kal Rabb" userId="3edf06299a4717ec" providerId="LiveId" clId="{FBF8AFAB-F3EC-4D4E-8830-61AB1F134A7E}" dt="2019-02-26T15:13:28.342" v="480" actId="5793"/>
          <ac:spMkLst>
            <pc:docMk/>
            <pc:sldMk cId="3651789012" sldId="274"/>
            <ac:spMk id="4" creationId="{5C94B0C6-7433-4915-849B-7B0C00469079}"/>
          </ac:spMkLst>
        </pc:spChg>
      </pc:sldChg>
    </pc:docChg>
  </pc:docChgLst>
  <pc:docChgLst>
    <pc:chgData name="Kal Rabb" userId="3edf06299a4717ec" providerId="LiveId" clId="{6BC79AF9-ACC2-4598-B45C-8160F26914BE}"/>
    <pc:docChg chg="custSel modSld">
      <pc:chgData name="Kal Rabb" userId="3edf06299a4717ec" providerId="LiveId" clId="{6BC79AF9-ACC2-4598-B45C-8160F26914BE}" dt="2023-07-09T21:37:06.711" v="103" actId="14100"/>
      <pc:docMkLst>
        <pc:docMk/>
      </pc:docMkLst>
      <pc:sldChg chg="modSp mod">
        <pc:chgData name="Kal Rabb" userId="3edf06299a4717ec" providerId="LiveId" clId="{6BC79AF9-ACC2-4598-B45C-8160F26914BE}" dt="2023-07-07T14:58:23.997" v="82" actId="20577"/>
        <pc:sldMkLst>
          <pc:docMk/>
          <pc:sldMk cId="3886478327" sldId="262"/>
        </pc:sldMkLst>
        <pc:spChg chg="mod">
          <ac:chgData name="Kal Rabb" userId="3edf06299a4717ec" providerId="LiveId" clId="{6BC79AF9-ACC2-4598-B45C-8160F26914BE}" dt="2023-07-07T14:58:23.997" v="82" actId="20577"/>
          <ac:spMkLst>
            <pc:docMk/>
            <pc:sldMk cId="3886478327" sldId="262"/>
            <ac:spMk id="3" creationId="{00000000-0000-0000-0000-000000000000}"/>
          </ac:spMkLst>
        </pc:spChg>
      </pc:sldChg>
      <pc:sldChg chg="mod modShow">
        <pc:chgData name="Kal Rabb" userId="3edf06299a4717ec" providerId="LiveId" clId="{6BC79AF9-ACC2-4598-B45C-8160F26914BE}" dt="2023-07-07T15:01:14.795" v="83" actId="729"/>
        <pc:sldMkLst>
          <pc:docMk/>
          <pc:sldMk cId="2762072584" sldId="270"/>
        </pc:sldMkLst>
      </pc:sldChg>
      <pc:sldChg chg="mod modShow">
        <pc:chgData name="Kal Rabb" userId="3edf06299a4717ec" providerId="LiveId" clId="{6BC79AF9-ACC2-4598-B45C-8160F26914BE}" dt="2023-07-07T15:02:01.152" v="84" actId="729"/>
        <pc:sldMkLst>
          <pc:docMk/>
          <pc:sldMk cId="1238459021" sldId="271"/>
        </pc:sldMkLst>
      </pc:sldChg>
      <pc:sldChg chg="modSp mod">
        <pc:chgData name="Kal Rabb" userId="3edf06299a4717ec" providerId="LiveId" clId="{6BC79AF9-ACC2-4598-B45C-8160F26914BE}" dt="2023-07-09T21:37:06.711" v="103" actId="14100"/>
        <pc:sldMkLst>
          <pc:docMk/>
          <pc:sldMk cId="0" sldId="304"/>
        </pc:sldMkLst>
        <pc:spChg chg="mod">
          <ac:chgData name="Kal Rabb" userId="3edf06299a4717ec" providerId="LiveId" clId="{6BC79AF9-ACC2-4598-B45C-8160F26914BE}" dt="2023-07-09T21:37:06.711" v="103" actId="14100"/>
          <ac:spMkLst>
            <pc:docMk/>
            <pc:sldMk cId="0" sldId="304"/>
            <ac:spMk id="23555" creationId="{44D5B04B-1FB4-44DD-A7A7-1909EE38D57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Early prototype of the</a:t>
            </a:r>
            <a:r>
              <a:rPr lang="en-US" baseline="0" dirty="0"/>
              <a:t> system built to illustrate that a new service could be interposed in the legacy workflow and enrich the content flowing into the Legacy System (Green box).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059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960563" y="696913"/>
            <a:ext cx="3063875" cy="22971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system designed at PARC for Personalized Learning.  Used to discuss</a:t>
            </a:r>
            <a:r>
              <a:rPr lang="en-US" baseline="0" dirty="0"/>
              <a:t> the system with school administrators, teachers and parents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A2FA1-A8F9-4A59-B139-3FDF77DBF9BF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943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more detailed view that layers in where various functionality exists in the system.  The circled items are were the development team was initially focused.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DE18D-90DF-0745-A827-7F8A570CB4C6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6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6C3-6951-6048-8493-0C506546A8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378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B2F2-CCB5-2345-B2E7-33A54C0FC5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0303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9DAF-BAD0-B245-B935-594BD08553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1501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5F8D-3CE8-5D4B-8C59-248F50FD4C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1578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F623-426C-9E47-B9E4-2AEABD04E0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6825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43B9-9C0A-C544-980F-BDEF0A8A79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265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29B5-9EC3-9B4F-B3B6-9C29329AEC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665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98F9-DFBA-5649-9A0A-E6AD90A013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47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7B29-01CB-9949-B72E-68EA15C665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970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2AE1-0EC9-7140-9B9E-F85227DF20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051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CC65-FB78-6843-BE3D-881FBDBF83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4582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D6C3-6951-6048-8493-0C506546A8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4553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B2F2-CCB5-2345-B2E7-33A54C0FC5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16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19DAF-BAD0-B245-B935-594BD08553C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9328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F5F8D-3CE8-5D4B-8C59-248F50FD4C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4113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5F623-426C-9E47-B9E4-2AEABD04E0D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63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143B9-9C0A-C544-980F-BDEF0A8A79F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0883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729B5-9EC3-9B4F-B3B6-9C29329AEC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4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898F9-DFBA-5649-9A0A-E6AD90A013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1987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57B29-01CB-9949-B72E-68EA15C665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1061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92AE1-0EC9-7140-9B9E-F85227DF20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047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9CC65-FB78-6843-BE3D-881FBDBF830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39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7/9/2023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7/9/2023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DC202AB-275A-704E-947D-694BF617F6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54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DC202AB-275A-704E-947D-694BF617F6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7/9/2023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215AD4DE-AFFC-4EED-9C31-47C0BE0112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9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Diagrams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Visual representation of the system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308" y="277599"/>
            <a:ext cx="4725220" cy="231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6792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23825"/>
            <a:ext cx="7543800" cy="1450975"/>
          </a:xfrm>
        </p:spPr>
        <p:txBody>
          <a:bodyPr/>
          <a:lstStyle/>
          <a:p>
            <a:r>
              <a:rPr lang="en-US" dirty="0"/>
              <a:t>Onboarding System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12" y="349321"/>
            <a:ext cx="8174839" cy="6408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780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9CA00011-FFE2-60EA-2224-A3C4310BC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Allocation View Example</a:t>
            </a:r>
          </a:p>
        </p:txBody>
      </p:sp>
      <p:pic>
        <p:nvPicPr>
          <p:cNvPr id="22531" name="Picture 2" descr="http://www.jot.fm/issues/issue_2007_08/article1/images/figure3.gif">
            <a:extLst>
              <a:ext uri="{FF2B5EF4-FFF2-40B4-BE49-F238E27FC236}">
                <a16:creationId xmlns:a16="http://schemas.microsoft.com/office/drawing/2014/main" id="{EAA1BADD-4F09-2757-E57D-7EF39024C0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133600"/>
            <a:ext cx="3951288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1">
            <a:extLst>
              <a:ext uri="{FF2B5EF4-FFF2-40B4-BE49-F238E27FC236}">
                <a16:creationId xmlns:a16="http://schemas.microsoft.com/office/drawing/2014/main" id="{CF15C95A-4642-B319-BC4D-8D018D1D5C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2286000"/>
            <a:ext cx="479107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1EB2374D-2E15-BC1C-6997-4AD6ADC6D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Allocation View</a:t>
            </a:r>
            <a:br>
              <a:rPr lang="en-US" altLang="en-US" dirty="0"/>
            </a:br>
            <a:r>
              <a:rPr lang="en-US" altLang="en-US" sz="2400" dirty="0"/>
              <a:t>UML Deployment Diagram Example</a:t>
            </a:r>
          </a:p>
        </p:txBody>
      </p:sp>
      <p:pic>
        <p:nvPicPr>
          <p:cNvPr id="38915" name="Picture 4" descr="Specification level deployment diagram - web application deployed to Tomcat JSP server and database schemas - to database system.">
            <a:extLst>
              <a:ext uri="{FF2B5EF4-FFF2-40B4-BE49-F238E27FC236}">
                <a16:creationId xmlns:a16="http://schemas.microsoft.com/office/drawing/2014/main" id="{FAAB33A9-2D6D-6FA2-0F78-BBB0B339A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707" y="1907079"/>
            <a:ext cx="7730508" cy="4261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CD017270-B54E-8F33-D31F-E8318CA9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Usage of Allocation Views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44D5B04B-1FB4-44DD-A7A7-1909EE38D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417" y="1845733"/>
            <a:ext cx="8636854" cy="4347597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dirty="0"/>
              <a:t>Specify </a:t>
            </a:r>
            <a:r>
              <a:rPr lang="en-US" altLang="en-US" b="1" dirty="0"/>
              <a:t>structure and behavior of runtime elements</a:t>
            </a:r>
            <a:r>
              <a:rPr lang="en-US" altLang="en-US" dirty="0"/>
              <a:t> such as processes, objects, servers, data stores</a:t>
            </a:r>
          </a:p>
          <a:p>
            <a:r>
              <a:rPr lang="en-US" altLang="en-US" dirty="0"/>
              <a:t>Reasoning and decisions about …</a:t>
            </a:r>
          </a:p>
          <a:p>
            <a:pPr lvl="1"/>
            <a:r>
              <a:rPr lang="en-US" altLang="en-US" dirty="0"/>
              <a:t>What hardware and software is needed</a:t>
            </a:r>
          </a:p>
          <a:p>
            <a:pPr lvl="1"/>
            <a:r>
              <a:rPr lang="en-US" altLang="en-US" dirty="0"/>
              <a:t>Distributed development and allocation of work to teams. </a:t>
            </a:r>
          </a:p>
          <a:p>
            <a:pPr lvl="1"/>
            <a:r>
              <a:rPr lang="en-US" altLang="en-US" dirty="0"/>
              <a:t>Builds, integration testing, version control</a:t>
            </a:r>
          </a:p>
          <a:p>
            <a:pPr lvl="1"/>
            <a:r>
              <a:rPr lang="en-US" altLang="en-US" dirty="0"/>
              <a:t>System installation </a:t>
            </a:r>
          </a:p>
          <a:p>
            <a:pPr lvl="1"/>
            <a:r>
              <a:rPr lang="en-US" altLang="en-US" dirty="0"/>
              <a:t>Deployment</a:t>
            </a:r>
          </a:p>
          <a:p>
            <a:pPr>
              <a:defRPr/>
            </a:pPr>
            <a:r>
              <a:rPr lang="en-US" dirty="0"/>
              <a:t>Elements</a:t>
            </a:r>
          </a:p>
          <a:p>
            <a:pPr lvl="1">
              <a:defRPr/>
            </a:pPr>
            <a:r>
              <a:rPr lang="en-US" b="1" dirty="0"/>
              <a:t>Software element</a:t>
            </a:r>
            <a:endParaRPr lang="en-US" dirty="0"/>
          </a:p>
          <a:p>
            <a:pPr lvl="2">
              <a:defRPr/>
            </a:pPr>
            <a:r>
              <a:rPr lang="en-US" dirty="0"/>
              <a:t>Some runtime packaging of logical modules and components (e.g., processes)</a:t>
            </a:r>
            <a:endParaRPr lang="en-US" b="1" dirty="0"/>
          </a:p>
          <a:p>
            <a:pPr lvl="1">
              <a:defRPr/>
            </a:pPr>
            <a:r>
              <a:rPr lang="en-US" b="1" dirty="0"/>
              <a:t>Environmental element</a:t>
            </a:r>
            <a:r>
              <a:rPr lang="en-US" dirty="0"/>
              <a:t> -  </a:t>
            </a:r>
            <a:r>
              <a:rPr lang="en-US" b="1" dirty="0"/>
              <a:t>execution</a:t>
            </a:r>
            <a:r>
              <a:rPr lang="en-US" dirty="0"/>
              <a:t> (hardware, runtime operation) or </a:t>
            </a:r>
            <a:r>
              <a:rPr lang="en-US" b="1" dirty="0"/>
              <a:t>development</a:t>
            </a:r>
            <a:r>
              <a:rPr lang="en-US" dirty="0"/>
              <a:t> (file structure, deployment, development organization)</a:t>
            </a:r>
          </a:p>
          <a:p>
            <a:pPr lvl="2">
              <a:defRPr/>
            </a:pPr>
            <a:r>
              <a:rPr lang="en-US" dirty="0"/>
              <a:t>Properties that are provided to the software; e.g., bandwidth</a:t>
            </a:r>
          </a:p>
          <a:p>
            <a:pPr>
              <a:defRPr/>
            </a:pPr>
            <a:r>
              <a:rPr lang="en-US" dirty="0"/>
              <a:t>Relations</a:t>
            </a:r>
          </a:p>
          <a:p>
            <a:pPr lvl="1">
              <a:defRPr/>
            </a:pPr>
            <a:r>
              <a:rPr lang="en-US" b="1" dirty="0"/>
              <a:t>Allocated to </a:t>
            </a:r>
            <a:r>
              <a:rPr lang="en-US" dirty="0"/>
              <a:t>- a </a:t>
            </a:r>
            <a:r>
              <a:rPr lang="en-US" b="1" dirty="0"/>
              <a:t>software element</a:t>
            </a:r>
            <a:r>
              <a:rPr lang="en-US" dirty="0"/>
              <a:t> is mapped (allocated to) an </a:t>
            </a:r>
            <a:r>
              <a:rPr lang="en-US" b="1" dirty="0"/>
              <a:t>environmental element</a:t>
            </a:r>
          </a:p>
          <a:p>
            <a:pPr lvl="1">
              <a:defRPr/>
            </a:pPr>
            <a:r>
              <a:rPr lang="en-US" dirty="0"/>
              <a:t>Static or dynamic (e.g., resource allocation)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9514" y="413853"/>
            <a:ext cx="8664486" cy="1063006"/>
          </a:xfrm>
        </p:spPr>
        <p:txBody>
          <a:bodyPr>
            <a:normAutofit fontScale="90000"/>
          </a:bodyPr>
          <a:lstStyle/>
          <a:p>
            <a:r>
              <a:rPr lang="en-US" dirty="0"/>
              <a:t>Personal Learning Pathways: Systems View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048" y="1661009"/>
            <a:ext cx="9086618" cy="473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022031" y="6301476"/>
            <a:ext cx="914400" cy="365125"/>
          </a:xfrm>
          <a:prstGeom prst="rect">
            <a:avLst/>
          </a:prstGeom>
        </p:spPr>
        <p:txBody>
          <a:bodyPr/>
          <a:lstStyle/>
          <a:p>
            <a:fld id="{8DDF1167-A2C8-42DA-8481-6AD9B0870C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072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1218750" y="1091726"/>
            <a:ext cx="1191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Student Performance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770" y="297252"/>
            <a:ext cx="8191259" cy="805400"/>
          </a:xfrm>
        </p:spPr>
        <p:txBody>
          <a:bodyPr>
            <a:normAutofit/>
          </a:bodyPr>
          <a:lstStyle/>
          <a:p>
            <a:r>
              <a:rPr lang="en-US" sz="3200" dirty="0"/>
              <a:t>Unit of study as a context for prototyping</a:t>
            </a:r>
          </a:p>
        </p:txBody>
      </p:sp>
      <p:sp>
        <p:nvSpPr>
          <p:cNvPr id="4" name="Flowchart: Process 3"/>
          <p:cNvSpPr/>
          <p:nvPr/>
        </p:nvSpPr>
        <p:spPr>
          <a:xfrm>
            <a:off x="3079220" y="1844117"/>
            <a:ext cx="1042146" cy="941295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Instruct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</a:rPr>
              <a:t>(Teacher)</a:t>
            </a:r>
          </a:p>
        </p:txBody>
      </p:sp>
      <p:sp>
        <p:nvSpPr>
          <p:cNvPr id="5" name="Flowchart: Preparation 4"/>
          <p:cNvSpPr/>
          <p:nvPr/>
        </p:nvSpPr>
        <p:spPr>
          <a:xfrm>
            <a:off x="1155845" y="1844115"/>
            <a:ext cx="1331259" cy="941295"/>
          </a:xfrm>
          <a:prstGeom prst="flowChartPreparation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4553944" y="1634494"/>
            <a:ext cx="1071284" cy="1383369"/>
          </a:xfrm>
          <a:prstGeom prst="flowChartProcess">
            <a:avLst/>
          </a:prstGeom>
          <a:noFill/>
          <a:ln w="19050">
            <a:solidFill>
              <a:schemeClr val="accent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6024128" y="1964150"/>
            <a:ext cx="1047485" cy="695097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Evaluate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</a:rPr>
              <a:t>(Teacher)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65018" y="2045985"/>
            <a:ext cx="12841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Plan</a:t>
            </a:r>
          </a:p>
          <a:p>
            <a:pPr algn="ctr"/>
            <a:r>
              <a:rPr lang="en-US" sz="1200" dirty="0">
                <a:solidFill>
                  <a:srgbClr val="FFFFFF"/>
                </a:solidFill>
              </a:rPr>
              <a:t>(Teacher)</a:t>
            </a:r>
          </a:p>
        </p:txBody>
      </p:sp>
      <p:cxnSp>
        <p:nvCxnSpPr>
          <p:cNvPr id="10" name="Straight Arrow Connector 9"/>
          <p:cNvCxnSpPr>
            <a:stCxn id="5" idx="3"/>
            <a:endCxn id="4" idx="1"/>
          </p:cNvCxnSpPr>
          <p:nvPr/>
        </p:nvCxnSpPr>
        <p:spPr>
          <a:xfrm>
            <a:off x="2487104" y="2314763"/>
            <a:ext cx="592116" cy="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4121368" y="2160866"/>
            <a:ext cx="432578" cy="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7" idx="1"/>
          </p:cNvCxnSpPr>
          <p:nvPr/>
        </p:nvCxnSpPr>
        <p:spPr>
          <a:xfrm flipV="1">
            <a:off x="5625231" y="2311693"/>
            <a:ext cx="398897" cy="307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725188" y="1718046"/>
            <a:ext cx="1157117" cy="1193418"/>
            <a:chOff x="7590857" y="1645586"/>
            <a:chExt cx="1157117" cy="1193418"/>
          </a:xfrm>
        </p:grpSpPr>
        <p:sp>
          <p:nvSpPr>
            <p:cNvPr id="25" name="Flowchart: Data 24"/>
            <p:cNvSpPr/>
            <p:nvPr/>
          </p:nvSpPr>
          <p:spPr>
            <a:xfrm>
              <a:off x="7598250" y="1645586"/>
              <a:ext cx="1149724" cy="1193418"/>
            </a:xfrm>
            <a:prstGeom prst="flowChartInputOutpu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590857" y="2088406"/>
              <a:ext cx="11160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Evidence</a:t>
              </a:r>
            </a:p>
          </p:txBody>
        </p:sp>
      </p:grpSp>
      <p:cxnSp>
        <p:nvCxnSpPr>
          <p:cNvPr id="33" name="Straight Arrow Connector 32"/>
          <p:cNvCxnSpPr>
            <a:stCxn id="7" idx="3"/>
            <a:endCxn id="25" idx="2"/>
          </p:cNvCxnSpPr>
          <p:nvPr/>
        </p:nvCxnSpPr>
        <p:spPr>
          <a:xfrm>
            <a:off x="7071610" y="2311693"/>
            <a:ext cx="775940" cy="306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885990" y="2830782"/>
            <a:ext cx="1448875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Unpack concepts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Sequence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Scaffold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Model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Assign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Score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Monitor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Adjust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Communicate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Collaborate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Teach interventions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endParaRPr lang="en-US" sz="1100" dirty="0">
              <a:solidFill>
                <a:srgbClr val="000000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1832352" y="1576533"/>
            <a:ext cx="0" cy="267576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9591" y="1613281"/>
            <a:ext cx="88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Student Profile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838893" y="1857567"/>
            <a:ext cx="445027" cy="21316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534188" y="2894702"/>
            <a:ext cx="1546504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Font typeface="+mj-lt"/>
              <a:buAutoNum type="arabicPeriod"/>
            </a:pPr>
            <a:r>
              <a:rPr lang="en-US" sz="1100" dirty="0">
                <a:solidFill>
                  <a:srgbClr val="000000"/>
                </a:solidFill>
              </a:rPr>
              <a:t>Mastery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100" dirty="0">
                <a:solidFill>
                  <a:srgbClr val="000000"/>
                </a:solidFill>
              </a:rPr>
              <a:t>Growth</a:t>
            </a:r>
          </a:p>
          <a:p>
            <a:pPr marL="173038" indent="-173038">
              <a:buFont typeface="+mj-lt"/>
              <a:buAutoNum type="arabicPeriod"/>
            </a:pPr>
            <a:r>
              <a:rPr lang="en-US" sz="1100" dirty="0">
                <a:solidFill>
                  <a:srgbClr val="000000"/>
                </a:solidFill>
              </a:rPr>
              <a:t>Portfolio</a:t>
            </a:r>
          </a:p>
          <a:p>
            <a:pPr marL="344488" lvl="1" indent="-171450">
              <a:buFont typeface="+mj-lt"/>
              <a:buAutoNum type="alphaLcPeriod"/>
            </a:pPr>
            <a:r>
              <a:rPr lang="en-US" sz="1000" dirty="0">
                <a:solidFill>
                  <a:srgbClr val="000000"/>
                </a:solidFill>
              </a:rPr>
              <a:t>Exemplar</a:t>
            </a:r>
          </a:p>
          <a:p>
            <a:pPr marL="344488" lvl="1" indent="-171450">
              <a:buFont typeface="+mj-lt"/>
              <a:buAutoNum type="alphaLcPeriod"/>
            </a:pPr>
            <a:r>
              <a:rPr lang="en-US" sz="1000" dirty="0">
                <a:solidFill>
                  <a:srgbClr val="000000"/>
                </a:solidFill>
              </a:rPr>
              <a:t>Parent/teacher</a:t>
            </a:r>
          </a:p>
          <a:p>
            <a:pPr marL="344488" lvl="1" indent="-171450">
              <a:buFont typeface="+mj-lt"/>
              <a:buAutoNum type="alphaLcPeriod"/>
            </a:pPr>
            <a:r>
              <a:rPr lang="en-US" sz="1000" dirty="0">
                <a:solidFill>
                  <a:srgbClr val="000000"/>
                </a:solidFill>
              </a:rPr>
              <a:t>APPR</a:t>
            </a:r>
          </a:p>
          <a:p>
            <a:pPr marL="344488" lvl="1" indent="-171450">
              <a:buFont typeface="+mj-lt"/>
              <a:buAutoNum type="alphaLcPeriod"/>
            </a:pPr>
            <a:r>
              <a:rPr lang="en-US" sz="1000" dirty="0">
                <a:solidFill>
                  <a:srgbClr val="000000"/>
                </a:solidFill>
              </a:rPr>
              <a:t>Issue tracking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4415423" y="3065914"/>
            <a:ext cx="152020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Practice (assignments, check-ins, formative assess)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Demonstrate (summative, benchmark)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Collaborate (teachers, peers)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49591" y="2637045"/>
            <a:ext cx="1032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Content, Curriculum map</a:t>
            </a: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771656" y="2533076"/>
            <a:ext cx="500109" cy="25234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1314362" y="2787930"/>
            <a:ext cx="15716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solidFill>
                  <a:srgbClr val="000000"/>
                </a:solidFill>
              </a:rPr>
              <a:t>Student Profile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Alerts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Goals and Interests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SIS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217479" y="3582053"/>
            <a:ext cx="15047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solidFill>
                  <a:srgbClr val="000000"/>
                </a:solidFill>
              </a:rPr>
              <a:t>Student Performance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Pre-assessment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ELA summary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Writing samples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555586" y="5133481"/>
            <a:ext cx="847845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Key messages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Providing teachers a dynamic, holistic view of each student facilitates personalization day-to-day.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Easy and timely access to the desired information is a key challenge.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00"/>
                </a:solidFill>
              </a:rPr>
              <a:t>Understanding what teachers do with this information guides future development.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40762" y="1172829"/>
            <a:ext cx="1084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Learn</a:t>
            </a:r>
          </a:p>
          <a:p>
            <a:pPr algn="ctr"/>
            <a:r>
              <a:rPr lang="en-US" sz="1200" dirty="0">
                <a:solidFill>
                  <a:srgbClr val="000000"/>
                </a:solidFill>
              </a:rPr>
              <a:t>(Students)</a:t>
            </a:r>
          </a:p>
        </p:txBody>
      </p:sp>
      <p:sp>
        <p:nvSpPr>
          <p:cNvPr id="39" name="Flowchart: Process 38"/>
          <p:cNvSpPr/>
          <p:nvPr/>
        </p:nvSpPr>
        <p:spPr>
          <a:xfrm>
            <a:off x="4639562" y="1758313"/>
            <a:ext cx="886865" cy="479155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Practice</a:t>
            </a:r>
          </a:p>
        </p:txBody>
      </p:sp>
      <p:sp>
        <p:nvSpPr>
          <p:cNvPr id="40" name="Flowchart: Process 39"/>
          <p:cNvSpPr/>
          <p:nvPr/>
        </p:nvSpPr>
        <p:spPr>
          <a:xfrm>
            <a:off x="4646156" y="2397467"/>
            <a:ext cx="886865" cy="479155"/>
          </a:xfrm>
          <a:prstGeom prst="flowChart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Demo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102218" y="2538422"/>
            <a:ext cx="456072" cy="0"/>
          </a:xfrm>
          <a:prstGeom prst="straightConnector1">
            <a:avLst/>
          </a:prstGeom>
          <a:ln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6543391" y="2655008"/>
            <a:ext cx="4476" cy="256456"/>
          </a:xfrm>
          <a:prstGeom prst="straightConnector1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625230" y="2911464"/>
            <a:ext cx="922639" cy="0"/>
          </a:xfrm>
          <a:prstGeom prst="straightConnector1">
            <a:avLst/>
          </a:prstGeom>
          <a:ln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8012475" y="1448305"/>
            <a:ext cx="394980" cy="0"/>
          </a:xfrm>
          <a:prstGeom prst="straightConnector1">
            <a:avLst/>
          </a:prstGeom>
          <a:ln>
            <a:headEnd type="arrow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407455" y="1448305"/>
            <a:ext cx="4476" cy="256456"/>
          </a:xfrm>
          <a:prstGeom prst="straightConnector1">
            <a:avLst/>
          </a:prstGeom>
          <a:ln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721051" y="1172829"/>
            <a:ext cx="1477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Feedback for instruction &amp; planning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339408" y="2065343"/>
            <a:ext cx="887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Paths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18750" y="4326876"/>
            <a:ext cx="179067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u="sng" dirty="0">
                <a:solidFill>
                  <a:srgbClr val="000000"/>
                </a:solidFill>
              </a:rPr>
              <a:t>Paths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Mastery visualization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Student grouping</a:t>
            </a:r>
          </a:p>
        </p:txBody>
      </p:sp>
      <p:sp>
        <p:nvSpPr>
          <p:cNvPr id="44" name="Slide Number Placeholder 2"/>
          <p:cNvSpPr txBox="1">
            <a:spLocks/>
          </p:cNvSpPr>
          <p:nvPr/>
        </p:nvSpPr>
        <p:spPr>
          <a:xfrm>
            <a:off x="8022031" y="6301476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DF1167-A2C8-42DA-8481-6AD9B0870C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9591" y="1045449"/>
            <a:ext cx="8515676" cy="2511922"/>
            <a:chOff x="49591" y="1045449"/>
            <a:chExt cx="8515676" cy="2511922"/>
          </a:xfrm>
        </p:grpSpPr>
        <p:sp>
          <p:nvSpPr>
            <p:cNvPr id="45" name="Oval 44"/>
            <p:cNvSpPr/>
            <p:nvPr/>
          </p:nvSpPr>
          <p:spPr>
            <a:xfrm>
              <a:off x="1271764" y="1045449"/>
              <a:ext cx="1067643" cy="56783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49591" y="1495994"/>
              <a:ext cx="835872" cy="664872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6" name="Oval 45"/>
            <p:cNvSpPr/>
            <p:nvPr/>
          </p:nvSpPr>
          <p:spPr>
            <a:xfrm>
              <a:off x="2410512" y="1997890"/>
              <a:ext cx="766739" cy="470753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7402011" y="2840577"/>
              <a:ext cx="1163256" cy="716794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5881810" y="3084697"/>
            <a:ext cx="152020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Wingdings" panose="05000000000000000000" pitchFamily="2" charset="2"/>
              <a:buChar char="§"/>
            </a:pPr>
            <a:r>
              <a:rPr lang="en-US" sz="1100" dirty="0">
                <a:solidFill>
                  <a:srgbClr val="000000"/>
                </a:solidFill>
              </a:rPr>
              <a:t>Reflect on student performance</a:t>
            </a:r>
          </a:p>
          <a:p>
            <a:pPr marL="174625" indent="-174625">
              <a:buFont typeface="Wingdings" panose="05000000000000000000" pitchFamily="2" charset="2"/>
              <a:buChar char="§"/>
            </a:pPr>
            <a:endParaRPr lang="en-US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459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50027-2746-401A-9F58-80106DB7C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Metrics &amp; Performance: Allocation to the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318FB-DF86-4E93-8A2E-31ABC4099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Database usage:</a:t>
            </a:r>
          </a:p>
          <a:p>
            <a:pPr marL="460375" indent="-171450">
              <a:buFont typeface="Wingdings" panose="05000000000000000000" pitchFamily="2" charset="2"/>
              <a:buChar char="Ø"/>
            </a:pPr>
            <a:r>
              <a:rPr lang="en-US" dirty="0"/>
              <a:t>Average query: 2Kbytes</a:t>
            </a:r>
          </a:p>
          <a:p>
            <a:pPr marL="752983" lvl="1" indent="-171450">
              <a:buFont typeface="Wingdings" panose="05000000000000000000" pitchFamily="2" charset="2"/>
              <a:buChar char="Ø"/>
            </a:pPr>
            <a:r>
              <a:rPr lang="en-US" dirty="0"/>
              <a:t>Queries/ Day: 20,000</a:t>
            </a:r>
          </a:p>
          <a:p>
            <a:pPr marL="752983" lvl="1" indent="-171450">
              <a:buFont typeface="Wingdings" panose="05000000000000000000" pitchFamily="2" charset="2"/>
              <a:buChar char="Ø"/>
            </a:pPr>
            <a:r>
              <a:rPr lang="en-US" dirty="0"/>
              <a:t>Transactional load: Queries/ Day x Query size</a:t>
            </a:r>
          </a:p>
          <a:p>
            <a:pPr marL="460375" indent="-171450">
              <a:buFont typeface="Wingdings" panose="05000000000000000000" pitchFamily="2" charset="2"/>
              <a:buChar char="Ø"/>
            </a:pPr>
            <a:r>
              <a:rPr lang="en-US" dirty="0"/>
              <a:t>Retail</a:t>
            </a:r>
          </a:p>
          <a:p>
            <a:pPr marL="752983" lvl="1" indent="-171450">
              <a:buFont typeface="Wingdings" panose="05000000000000000000" pitchFamily="2" charset="2"/>
              <a:buChar char="Ø"/>
            </a:pPr>
            <a:r>
              <a:rPr lang="en-US" dirty="0"/>
              <a:t>Size of item: 1k</a:t>
            </a:r>
          </a:p>
          <a:p>
            <a:pPr marL="752983" lvl="1" indent="-171450">
              <a:buFont typeface="Wingdings" panose="05000000000000000000" pitchFamily="2" charset="2"/>
              <a:buChar char="Ø"/>
            </a:pPr>
            <a:r>
              <a:rPr lang="en-US" dirty="0"/>
              <a:t># of items: 5000</a:t>
            </a:r>
          </a:p>
          <a:p>
            <a:pPr marL="752983" lvl="1" indent="-171450">
              <a:buFont typeface="Wingdings" panose="05000000000000000000" pitchFamily="2" charset="2"/>
              <a:buChar char="Ø"/>
            </a:pPr>
            <a:r>
              <a:rPr lang="en-US" dirty="0"/>
              <a:t>Size of DB Storage: 5000 x 1,000 = 5MB</a:t>
            </a:r>
          </a:p>
          <a:p>
            <a:pPr marL="460375" indent="-171450">
              <a:buFont typeface="Wingdings" panose="05000000000000000000" pitchFamily="2" charset="2"/>
              <a:buChar char="Ø"/>
            </a:pPr>
            <a:r>
              <a:rPr lang="en-US" dirty="0"/>
              <a:t>Performance:</a:t>
            </a:r>
          </a:p>
          <a:p>
            <a:pPr marL="752983" lvl="1" indent="-171450">
              <a:buFont typeface="Wingdings" panose="05000000000000000000" pitchFamily="2" charset="2"/>
              <a:buChar char="Ø"/>
            </a:pPr>
            <a:r>
              <a:rPr lang="en-US" dirty="0"/>
              <a:t>Image recognition system</a:t>
            </a:r>
          </a:p>
          <a:p>
            <a:pPr marL="935863" lvl="2" indent="-171450">
              <a:buFont typeface="Wingdings" panose="05000000000000000000" pitchFamily="2" charset="2"/>
              <a:buChar char="Ø"/>
            </a:pPr>
            <a:r>
              <a:rPr lang="en-US" dirty="0"/>
              <a:t>10 seconds per operation</a:t>
            </a:r>
          </a:p>
          <a:p>
            <a:pPr marL="935863" lvl="2" indent="-171450">
              <a:buFont typeface="Wingdings" panose="05000000000000000000" pitchFamily="2" charset="2"/>
              <a:buChar char="Ø"/>
            </a:pPr>
            <a:r>
              <a:rPr lang="en-US" dirty="0"/>
              <a:t>10,000 request per minute</a:t>
            </a:r>
          </a:p>
          <a:p>
            <a:pPr marL="935863" lvl="2" indent="-171450">
              <a:buFont typeface="Wingdings" panose="05000000000000000000" pitchFamily="2" charset="2"/>
              <a:buChar char="Ø"/>
            </a:pPr>
            <a:r>
              <a:rPr lang="en-US" dirty="0"/>
              <a:t>100,000 seconds CPU time required per minute**</a:t>
            </a:r>
          </a:p>
          <a:p>
            <a:pPr marL="460375" indent="-171450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79F146-3CAE-4B89-A921-5E7F97FC3DD1}"/>
              </a:ext>
            </a:extLst>
          </p:cNvPr>
          <p:cNvSpPr txBox="1"/>
          <p:nvPr/>
        </p:nvSpPr>
        <p:spPr>
          <a:xfrm>
            <a:off x="638239" y="5750287"/>
            <a:ext cx="8125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** Will that work?</a:t>
            </a:r>
          </a:p>
        </p:txBody>
      </p:sp>
    </p:spTree>
    <p:extLst>
      <p:ext uri="{BB962C8B-B14F-4D97-AF65-F5344CB8AC3E}">
        <p14:creationId xmlns:p14="http://schemas.microsoft.com/office/powerpoint/2010/main" val="35714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sz="2400" dirty="0"/>
              <a:t>A model is a description from which detail has been removed in a systematic manner and for a particular purpose</a:t>
            </a:r>
          </a:p>
          <a:p>
            <a:pPr lvl="1"/>
            <a:r>
              <a:rPr lang="en-US" sz="2400" dirty="0"/>
              <a:t>A simplification of reality intended to promote understanding</a:t>
            </a:r>
          </a:p>
          <a:p>
            <a:pPr lvl="1"/>
            <a:r>
              <a:rPr lang="en-US" sz="2400" dirty="0"/>
              <a:t>Models are the most important engineering tool, they allow us to understand and analyze large and complex problems</a:t>
            </a:r>
          </a:p>
          <a:p>
            <a:pPr lvl="1"/>
            <a:r>
              <a:rPr lang="en-US" sz="2400" dirty="0"/>
              <a:t>A model can be:</a:t>
            </a:r>
          </a:p>
          <a:p>
            <a:pPr lvl="2"/>
            <a:r>
              <a:rPr lang="en-US" sz="2000" dirty="0"/>
              <a:t>A picture</a:t>
            </a:r>
          </a:p>
          <a:p>
            <a:pPr lvl="2"/>
            <a:r>
              <a:rPr lang="en-US" sz="2000" dirty="0"/>
              <a:t>A visual flow (sequence, flowchart, relationship) </a:t>
            </a:r>
          </a:p>
          <a:p>
            <a:pPr lvl="2"/>
            <a:r>
              <a:rPr lang="en-US" sz="2000" dirty="0"/>
              <a:t>A formula that approximates a metric related to an attribute of the system (performance, complexity, usability, …)</a:t>
            </a:r>
          </a:p>
          <a:p>
            <a:pPr marL="384048" lvl="2" indent="0">
              <a:buNone/>
            </a:pPr>
            <a:r>
              <a:rPr lang="en-US" sz="2000" dirty="0"/>
              <a:t>A model can describe different views of the system</a:t>
            </a:r>
          </a:p>
        </p:txBody>
      </p:sp>
      <p:sp>
        <p:nvSpPr>
          <p:cNvPr id="4" name="Rectangle 3"/>
          <p:cNvSpPr/>
          <p:nvPr/>
        </p:nvSpPr>
        <p:spPr>
          <a:xfrm>
            <a:off x="3344238" y="6439847"/>
            <a:ext cx="56970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https://www.cl.cam.ac.uk/teaching/1112/SWDesign/softwaredesign01.pdf</a:t>
            </a:r>
          </a:p>
        </p:txBody>
      </p:sp>
    </p:spTree>
    <p:extLst>
      <p:ext uri="{BB962C8B-B14F-4D97-AF65-F5344CB8AC3E}">
        <p14:creationId xmlns:p14="http://schemas.microsoft.com/office/powerpoint/2010/main" val="1980112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66EAE-A1D7-427A-BD1A-9F337919E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Views and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0666B-07F1-4346-B0EB-1AF14353C0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7475" indent="0">
              <a:buNone/>
            </a:pPr>
            <a:r>
              <a:rPr lang="en-US" dirty="0"/>
              <a:t>User Model</a:t>
            </a:r>
          </a:p>
          <a:p>
            <a:pPr marL="288925" indent="-117475">
              <a:buFont typeface="Wingdings" panose="05000000000000000000" pitchFamily="2" charset="2"/>
              <a:buChar char="Ø"/>
            </a:pPr>
            <a:r>
              <a:rPr lang="en-US" dirty="0"/>
              <a:t>How a user interacts with the software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Flowcharts; process maps; …</a:t>
            </a:r>
          </a:p>
          <a:p>
            <a:pPr marL="171450" indent="-53975">
              <a:buNone/>
            </a:pPr>
            <a:r>
              <a:rPr lang="en-US" dirty="0"/>
              <a:t>Interface view</a:t>
            </a:r>
          </a:p>
          <a:p>
            <a:pPr marL="288925" indent="-117475">
              <a:buFont typeface="Wingdings" panose="05000000000000000000" pitchFamily="2" charset="2"/>
              <a:buChar char="Ø"/>
            </a:pPr>
            <a:r>
              <a:rPr lang="en-US" dirty="0"/>
              <a:t>How different APIs are used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Sequence diagrams; </a:t>
            </a:r>
          </a:p>
          <a:p>
            <a:pPr marL="117475" indent="0">
              <a:buNone/>
            </a:pPr>
            <a:r>
              <a:rPr lang="en-US" dirty="0"/>
              <a:t>System View</a:t>
            </a:r>
          </a:p>
          <a:p>
            <a:pPr marL="288925" indent="-117475">
              <a:buFont typeface="Wingdings" panose="05000000000000000000" pitchFamily="2" charset="2"/>
              <a:buChar char="Ø"/>
            </a:pPr>
            <a:r>
              <a:rPr lang="en-US" dirty="0"/>
              <a:t>How components interact with each other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Main components; connections; operations; …</a:t>
            </a:r>
          </a:p>
          <a:p>
            <a:pPr marL="171450" indent="-53975">
              <a:buNone/>
            </a:pPr>
            <a:r>
              <a:rPr lang="en-US" dirty="0"/>
              <a:t>Performance Model</a:t>
            </a:r>
          </a:p>
          <a:p>
            <a:pPr marL="288925" indent="-117475">
              <a:buFont typeface="Wingdings" panose="05000000000000000000" pitchFamily="2" charset="2"/>
              <a:buChar char="Ø"/>
            </a:pPr>
            <a:r>
              <a:rPr lang="en-US" dirty="0"/>
              <a:t>How you can calculate the performance of  an operation or operations within certain scenarios</a:t>
            </a:r>
          </a:p>
          <a:p>
            <a:pPr marL="581533" lvl="1" indent="-117475">
              <a:buFont typeface="Wingdings" panose="05000000000000000000" pitchFamily="2" charset="2"/>
              <a:buChar char="Ø"/>
            </a:pPr>
            <a:r>
              <a:rPr lang="en-US" dirty="0"/>
              <a:t>Spreadsheets; formulas; …</a:t>
            </a:r>
          </a:p>
        </p:txBody>
      </p:sp>
    </p:spTree>
    <p:extLst>
      <p:ext uri="{BB962C8B-B14F-4D97-AF65-F5344CB8AC3E}">
        <p14:creationId xmlns:p14="http://schemas.microsoft.com/office/powerpoint/2010/main" val="1842169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B8E0DC-9F28-0A6B-DC17-50060A6F4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Views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71C4C2-8CB6-290C-6B71-BC2F1094C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System Diagram </a:t>
            </a:r>
            <a:r>
              <a:rPr lang="en-US" dirty="0"/>
              <a:t>– Abstract description of the system whose requirements are being modeled</a:t>
            </a:r>
          </a:p>
          <a:p>
            <a:pPr lvl="1"/>
            <a:r>
              <a:rPr lang="en-US" b="1" dirty="0"/>
              <a:t>Module View </a:t>
            </a:r>
            <a:r>
              <a:rPr lang="en-US" dirty="0"/>
              <a:t>– Define the structure of the code base</a:t>
            </a:r>
          </a:p>
          <a:p>
            <a:pPr lvl="1"/>
            <a:r>
              <a:rPr lang="en-US" b="1" dirty="0"/>
              <a:t>Component and Connector Views </a:t>
            </a:r>
            <a:r>
              <a:rPr lang="en-US" dirty="0"/>
              <a:t>– Specify the structure and behavior of runtime elements in the system</a:t>
            </a:r>
          </a:p>
          <a:p>
            <a:pPr lvl="1"/>
            <a:r>
              <a:rPr lang="en-US" b="1" dirty="0"/>
              <a:t>Allocation Views </a:t>
            </a:r>
            <a:r>
              <a:rPr lang="en-US" dirty="0"/>
              <a:t>– The mapping of software units to elements of an environment</a:t>
            </a:r>
          </a:p>
          <a:p>
            <a:pPr lvl="1"/>
            <a:r>
              <a:rPr lang="en-US" b="1" dirty="0"/>
              <a:t>Quality Views </a:t>
            </a:r>
            <a:r>
              <a:rPr lang="en-US" dirty="0"/>
              <a:t>– A view created by extracting relevant pieces of structural views and packaging them together</a:t>
            </a:r>
          </a:p>
          <a:p>
            <a:pPr lvl="1"/>
            <a:r>
              <a:rPr lang="en-US" b="1" dirty="0"/>
              <a:t>Behavior Views </a:t>
            </a:r>
            <a:r>
              <a:rPr lang="en-US" dirty="0"/>
              <a:t>– Describe interactions between components while the system is a specific state</a:t>
            </a:r>
          </a:p>
        </p:txBody>
      </p:sp>
    </p:spTree>
    <p:extLst>
      <p:ext uri="{BB962C8B-B14F-4D97-AF65-F5344CB8AC3E}">
        <p14:creationId xmlns:p14="http://schemas.microsoft.com/office/powerpoint/2010/main" val="1855292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6A64920D-644C-8668-3EBE-06E97318A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/>
              <a:t>Which Views?  The Ones You Need!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737B400A-D752-811E-8E01-141EABAA7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Different views </a:t>
            </a:r>
            <a:r>
              <a:rPr lang="en-US" altLang="en-US"/>
              <a:t>support </a:t>
            </a:r>
            <a:r>
              <a:rPr lang="en-US" altLang="en-US" b="1"/>
              <a:t>different goals and uses</a:t>
            </a:r>
          </a:p>
          <a:p>
            <a:r>
              <a:rPr lang="en-US" altLang="en-US"/>
              <a:t>The </a:t>
            </a:r>
            <a:r>
              <a:rPr lang="en-US" altLang="en-US" b="1"/>
              <a:t>views</a:t>
            </a:r>
            <a:r>
              <a:rPr lang="en-US" altLang="en-US"/>
              <a:t> you document </a:t>
            </a:r>
            <a:r>
              <a:rPr lang="en-US" altLang="en-US" b="1"/>
              <a:t>depend</a:t>
            </a:r>
            <a:r>
              <a:rPr lang="en-US" altLang="en-US"/>
              <a:t> on the </a:t>
            </a:r>
            <a:r>
              <a:rPr lang="en-US" altLang="en-US" b="1"/>
              <a:t>stakeholders</a:t>
            </a:r>
            <a:r>
              <a:rPr lang="en-US" altLang="en-US"/>
              <a:t> and </a:t>
            </a:r>
            <a:r>
              <a:rPr lang="en-US" altLang="en-US" b="1"/>
              <a:t>uses </a:t>
            </a:r>
            <a:r>
              <a:rPr lang="en-US" altLang="en-US"/>
              <a:t>of the documentation. </a:t>
            </a:r>
          </a:p>
          <a:p>
            <a:r>
              <a:rPr lang="en-US" altLang="en-US"/>
              <a:t>Each view has </a:t>
            </a:r>
            <a:r>
              <a:rPr lang="en-US" altLang="en-US" b="1"/>
              <a:t>a</a:t>
            </a:r>
            <a:r>
              <a:rPr lang="en-US" altLang="en-US"/>
              <a:t> </a:t>
            </a:r>
            <a:r>
              <a:rPr lang="en-US" altLang="en-US" b="1"/>
              <a:t>cost and a benefit</a:t>
            </a:r>
            <a:r>
              <a:rPr lang="en-US" altLang="en-US"/>
              <a:t>; the benefits of maintaining a view should outweigh its costs</a:t>
            </a:r>
          </a:p>
          <a:p>
            <a:r>
              <a:rPr lang="en-US" altLang="en-US"/>
              <a:t>At a minimum, at least on module view and one component and connector view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sz="2400" dirty="0"/>
              <a:t>Abstract Description of the system whose requirements are being modeled</a:t>
            </a:r>
          </a:p>
          <a:p>
            <a:pPr lvl="1"/>
            <a:endParaRPr lang="en-US" sz="2400" dirty="0"/>
          </a:p>
          <a:p>
            <a:r>
              <a:rPr lang="en-US" sz="2800" dirty="0"/>
              <a:t>Components of a System Diagram:</a:t>
            </a:r>
          </a:p>
          <a:p>
            <a:pPr lvl="1"/>
            <a:r>
              <a:rPr lang="en-US" sz="2400" dirty="0"/>
              <a:t>Boundaries of the overall system</a:t>
            </a:r>
          </a:p>
          <a:p>
            <a:pPr lvl="1"/>
            <a:r>
              <a:rPr lang="en-US" sz="2400" dirty="0"/>
              <a:t>Inputs to and outputs from the system</a:t>
            </a:r>
          </a:p>
          <a:p>
            <a:pPr lvl="1"/>
            <a:r>
              <a:rPr lang="en-US" sz="2400" dirty="0"/>
              <a:t>Subsystems of the system</a:t>
            </a:r>
          </a:p>
          <a:p>
            <a:pPr lvl="1"/>
            <a:r>
              <a:rPr lang="en-US" sz="2400" dirty="0"/>
              <a:t>Identification of the interfaces between the subsystems</a:t>
            </a:r>
          </a:p>
          <a:p>
            <a:pPr lvl="1"/>
            <a:endParaRPr lang="en-US" sz="2400" dirty="0"/>
          </a:p>
          <a:p>
            <a:pPr marL="201168" lvl="1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A System Diagram is a high-level model of the system.</a:t>
            </a:r>
          </a:p>
          <a:p>
            <a:pPr marL="201168" lvl="1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It also describes decisions make on the overall high level design</a:t>
            </a:r>
          </a:p>
        </p:txBody>
      </p:sp>
    </p:spTree>
    <p:extLst>
      <p:ext uri="{BB962C8B-B14F-4D97-AF65-F5344CB8AC3E}">
        <p14:creationId xmlns:p14="http://schemas.microsoft.com/office/powerpoint/2010/main" val="3886478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Create a System Diagram?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/>
              <a:t>To help explain the proposed requirements to other system stakeholders. 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400" dirty="0"/>
              <a:t>To discuss design proposals with engineers and to document the system for implementation.</a:t>
            </a:r>
            <a:br>
              <a:rPr lang="en-US" sz="2400" dirty="0"/>
            </a:br>
            <a:endParaRPr lang="en-US" sz="2400" dirty="0"/>
          </a:p>
          <a:p>
            <a:pPr lvl="1"/>
            <a:r>
              <a:rPr lang="en-US" sz="2400" dirty="0"/>
              <a:t>To show the organization and architecture of the system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7833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C1943-CCDB-4DC1-991E-53E3F96DA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of System Diagrams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D4A85-E705-45F6-BE51-C801797BB40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System Diagrams are variable in their view of the system</a:t>
            </a:r>
          </a:p>
          <a:p>
            <a:r>
              <a:rPr lang="en-US" dirty="0"/>
              <a:t>A system diagram can show</a:t>
            </a:r>
          </a:p>
          <a:p>
            <a:r>
              <a:rPr lang="en-US" dirty="0"/>
              <a:t>- Components</a:t>
            </a:r>
          </a:p>
          <a:p>
            <a:r>
              <a:rPr lang="en-US" dirty="0"/>
              <a:t>- Interactions</a:t>
            </a:r>
          </a:p>
          <a:p>
            <a:r>
              <a:rPr lang="en-US" dirty="0"/>
              <a:t>- Boundaries</a:t>
            </a:r>
          </a:p>
          <a:p>
            <a:r>
              <a:rPr lang="en-US" dirty="0"/>
              <a:t>- 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94B0C6-7433-4915-849B-7B0C0046907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/>
              <a:t>Choose the type of information you want to convey AND what questions you are trying to answer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 dirty="0"/>
              <a:t>Big blocks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 dirty="0"/>
              <a:t>APIs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 dirty="0"/>
              <a:t>Physical assets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 dirty="0"/>
              <a:t>Data or communications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r>
              <a:rPr lang="en-US"/>
              <a:t>…</a:t>
            </a:r>
            <a:endParaRPr lang="en-US" dirty="0"/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/>
              <a:t>Then select HOW you will show it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dirty="0"/>
              <a:t>Components &amp; Interactions tend to be the most common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89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Toaster System Diagram: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008" y="2018122"/>
            <a:ext cx="8572500" cy="40957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094197" y="6415930"/>
            <a:ext cx="84196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https://deseng.ryerson.ca/dokuwiki/_detail/design:toasterarchitecture.jpg?id=design%3Asystem_diagram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7951" y="4065997"/>
            <a:ext cx="155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Inputs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61178" y="4187575"/>
            <a:ext cx="155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Outputs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7834" y="4589217"/>
            <a:ext cx="155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</a:rPr>
              <a:t>System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8005" y="5259211"/>
            <a:ext cx="248634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Where’s the WIFI connection?</a:t>
            </a:r>
          </a:p>
        </p:txBody>
      </p:sp>
    </p:spTree>
    <p:extLst>
      <p:ext uri="{BB962C8B-B14F-4D97-AF65-F5344CB8AC3E}">
        <p14:creationId xmlns:p14="http://schemas.microsoft.com/office/powerpoint/2010/main" val="374157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SWEN440</Template>
  <TotalTime>431</TotalTime>
  <Words>1008</Words>
  <Application>Microsoft Office PowerPoint</Application>
  <PresentationFormat>On-screen Show (4:3)</PresentationFormat>
  <Paragraphs>170</Paragraphs>
  <Slides>16</Slides>
  <Notes>3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Retrospect</vt:lpstr>
      <vt:lpstr>Office Theme</vt:lpstr>
      <vt:lpstr>1_Office Theme</vt:lpstr>
      <vt:lpstr>System Diagrams</vt:lpstr>
      <vt:lpstr>Model</vt:lpstr>
      <vt:lpstr>Views and Models</vt:lpstr>
      <vt:lpstr>Types of Views</vt:lpstr>
      <vt:lpstr>Which Views?  The Ones You Need!</vt:lpstr>
      <vt:lpstr>System Diagram</vt:lpstr>
      <vt:lpstr>Why Create a System Diagram?</vt:lpstr>
      <vt:lpstr>Type of System Diagrams</vt:lpstr>
      <vt:lpstr>Toaster System Diagram:</vt:lpstr>
      <vt:lpstr>Onboarding System </vt:lpstr>
      <vt:lpstr>Allocation View Example</vt:lpstr>
      <vt:lpstr>Allocation View UML Deployment Diagram Example</vt:lpstr>
      <vt:lpstr>Usage of Allocation Views</vt:lpstr>
      <vt:lpstr>Personal Learning Pathways: Systems View</vt:lpstr>
      <vt:lpstr>Unit of study as a context for prototyping</vt:lpstr>
      <vt:lpstr>Metrics &amp; Performance: Allocation to the system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wstumbo</dc:creator>
  <cp:lastModifiedBy>Kal Rabb</cp:lastModifiedBy>
  <cp:revision>18</cp:revision>
  <dcterms:created xsi:type="dcterms:W3CDTF">2018-09-30T22:40:16Z</dcterms:created>
  <dcterms:modified xsi:type="dcterms:W3CDTF">2023-07-09T21:37:10Z</dcterms:modified>
</cp:coreProperties>
</file>